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autoCompressPictures="0">
  <p:sldMasterIdLst>
    <p:sldMasterId id="2147483666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0" r:id="rId16"/>
    <p:sldId id="269" r:id="rId17"/>
  </p:sldIdLst>
  <p:sldSz cx="14630400" cy="8229600"/>
  <p:notesSz cx="8229600" cy="14630400"/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0" d="100"/>
          <a:sy n="100" d="100"/>
        </p:scale>
        <p:origin x="216" y="312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presProps" Target="presProps.xml"  /><Relationship Id="rId19" Type="http://schemas.openxmlformats.org/officeDocument/2006/relationships/viewProps" Target="viewProps.xml"  /><Relationship Id="rId2" Type="http://schemas.openxmlformats.org/officeDocument/2006/relationships/notesMaster" Target="notesMasters/notesMaster1.xml"  /><Relationship Id="rId20" Type="http://schemas.openxmlformats.org/officeDocument/2006/relationships/theme" Target="theme/theme1.xml"  /><Relationship Id="rId21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5282F153-3F37-0F45-9E97-73ACFA13230C}" type="datetime1">
              <a:rPr lang="en-US"/>
              <a:pPr lvl="0">
                <a:defRPr/>
              </a:pPr>
              <a:t>7/4/2025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en-US"/>
              <a:t>Click to edit Master text styles</a:t>
            </a:r>
            <a:endParaRPr lang="en-US"/>
          </a:p>
          <a:p>
            <a:pPr lvl="1">
              <a:defRPr/>
            </a:pPr>
            <a:r>
              <a:rPr lang="en-US"/>
              <a:t>Second level</a:t>
            </a:r>
            <a:endParaRPr lang="en-US"/>
          </a:p>
          <a:p>
            <a:pPr lvl="2">
              <a:defRPr/>
            </a:pPr>
            <a:r>
              <a:rPr lang="en-US"/>
              <a:t>Third level</a:t>
            </a:r>
            <a:endParaRPr lang="en-US"/>
          </a:p>
          <a:p>
            <a:pPr lvl="3">
              <a:defRPr/>
            </a:pPr>
            <a:r>
              <a:rPr lang="en-US"/>
              <a:t>Fourth level</a:t>
            </a:r>
            <a:endParaRPr lang="en-US"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CE5E9CC1-C706-0F49-92D6-E571CC5EEA8F}" type="slidenum">
              <a:rPr lang="en-US"/>
              <a:pPr lvl="0"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9.png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0.png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1.png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2.png"  /></Relationships>
</file>

<file path=ppt/slideLayouts/_rels/slideLayout1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3.png"  /></Relationships>
</file>

<file path=ppt/slideLayouts/_rels/slideLayout1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4.png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png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3.png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4.png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5.png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6.png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7.png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8.png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Slide 9 master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Slide 10 master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Slide 11 master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Slide 12 master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Slide 13 master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Slide 14 master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Slide 1 master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Slide 2 master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Slide 3 master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Slide 4 master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Slide 5 master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Slide 6 master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Slide 7 master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Slide 8 master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slideLayout" Target="../slideLayouts/slideLayout13.xml"  /><Relationship Id="rId14" Type="http://schemas.openxmlformats.org/officeDocument/2006/relationships/slideLayout" Target="../slideLayouts/slideLayout14.xml"  /><Relationship Id="rId15" Type="http://schemas.openxmlformats.org/officeDocument/2006/relationships/slideLayout" Target="../slideLayouts/slideLayout15.xml"  /><Relationship Id="rId16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5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image" Target="../media/image32.png"  /><Relationship Id="rId2" Type="http://schemas.openxmlformats.org/officeDocument/2006/relationships/image" Target="../media/image33.png"  /><Relationship Id="rId3" Type="http://schemas.openxmlformats.org/officeDocument/2006/relationships/image" Target="../media/image34.png"  /><Relationship Id="rId4" Type="http://schemas.openxmlformats.org/officeDocument/2006/relationships/slideLayout" Target="../slideLayouts/slideLayout11.xml"  /><Relationship Id="rId5" Type="http://schemas.openxmlformats.org/officeDocument/2006/relationships/notesSlide" Target="../notesSlides/notesSlide10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image" Target="../media/image35.png"  /><Relationship Id="rId2" Type="http://schemas.openxmlformats.org/officeDocument/2006/relationships/image" Target="../media/image36.png"  /><Relationship Id="rId3" Type="http://schemas.openxmlformats.org/officeDocument/2006/relationships/image" Target="../media/image37.png"  /><Relationship Id="rId4" Type="http://schemas.openxmlformats.org/officeDocument/2006/relationships/slideLayout" Target="../slideLayouts/slideLayout12.xml"  /><Relationship Id="rId5" Type="http://schemas.openxmlformats.org/officeDocument/2006/relationships/notesSlide" Target="../notesSlides/notesSlide11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2.xml"  /><Relationship Id="rId2" Type="http://schemas.openxmlformats.org/officeDocument/2006/relationships/slideLayout" Target="../slideLayouts/slideLayout13.xml"  /><Relationship Id="rId3" Type="http://schemas.openxmlformats.org/officeDocument/2006/relationships/image" Target="../media/image38.png"  /><Relationship Id="rId4" Type="http://schemas.openxmlformats.org/officeDocument/2006/relationships/image" Target="../media/image39.png"  /><Relationship Id="rId5" Type="http://schemas.openxmlformats.org/officeDocument/2006/relationships/image" Target="../media/image40.png"  /><Relationship Id="rId6" Type="http://schemas.openxmlformats.org/officeDocument/2006/relationships/image" Target="../media/image41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3.xml"  /><Relationship Id="rId2" Type="http://schemas.openxmlformats.org/officeDocument/2006/relationships/slideLayout" Target="../slideLayouts/slideLayout14.xml"  /><Relationship Id="rId3" Type="http://schemas.openxmlformats.org/officeDocument/2006/relationships/image" Target="../media/image42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5.xml"  /><Relationship Id="rId2" Type="http://schemas.openxmlformats.org/officeDocument/2006/relationships/notesSlide" Target="../notesSlides/notesSlide14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3.xml"  /><Relationship Id="rId3" Type="http://schemas.openxmlformats.org/officeDocument/2006/relationships/image" Target="../media/image16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4.xml"  /><Relationship Id="rId3" Type="http://schemas.openxmlformats.org/officeDocument/2006/relationships/image" Target="../media/image17.png"  /><Relationship Id="rId4" Type="http://schemas.openxmlformats.org/officeDocument/2006/relationships/image" Target="../media/image18.png"  /><Relationship Id="rId5" Type="http://schemas.openxmlformats.org/officeDocument/2006/relationships/image" Target="../media/image19.png"  /><Relationship Id="rId6" Type="http://schemas.openxmlformats.org/officeDocument/2006/relationships/image" Target="../media/image20.png"  /><Relationship Id="rId7" Type="http://schemas.openxmlformats.org/officeDocument/2006/relationships/image" Target="../media/image21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image" Target="../media/image22.png"  /><Relationship Id="rId2" Type="http://schemas.openxmlformats.org/officeDocument/2006/relationships/image" Target="../media/image23.png"  /><Relationship Id="rId3" Type="http://schemas.openxmlformats.org/officeDocument/2006/relationships/image" Target="../media/image24.png"  /><Relationship Id="rId4" Type="http://schemas.openxmlformats.org/officeDocument/2006/relationships/image" Target="../media/image25.png"  /><Relationship Id="rId5" Type="http://schemas.openxmlformats.org/officeDocument/2006/relationships/slideLayout" Target="../slideLayouts/slideLayout5.xml"  /><Relationship Id="rId6" Type="http://schemas.openxmlformats.org/officeDocument/2006/relationships/notesSlide" Target="../notesSlides/notesSlide4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hyperlink" Target="https://www.khoa.go.kr/oceangrid/khoa/intro.do" TargetMode="External" /><Relationship Id="rId2" Type="http://schemas.openxmlformats.org/officeDocument/2006/relationships/image" Target="../media/image26.png"  /><Relationship Id="rId3" Type="http://schemas.openxmlformats.org/officeDocument/2006/relationships/slideLayout" Target="../slideLayouts/slideLayout6.xml"  /><Relationship Id="rId4" Type="http://schemas.openxmlformats.org/officeDocument/2006/relationships/notesSlide" Target="../notesSlides/notesSlide5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image" Target="../media/image27.png"  /><Relationship Id="rId2" Type="http://schemas.openxmlformats.org/officeDocument/2006/relationships/slideLayout" Target="../slideLayouts/slideLayout7.xml"  /><Relationship Id="rId3" Type="http://schemas.openxmlformats.org/officeDocument/2006/relationships/notesSlide" Target="../notesSlides/notesSlide6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image" Target="../media/image28.png"  /><Relationship Id="rId2" Type="http://schemas.openxmlformats.org/officeDocument/2006/relationships/slideLayout" Target="../slideLayouts/slideLayout8.xml"  /><Relationship Id="rId3" Type="http://schemas.openxmlformats.org/officeDocument/2006/relationships/notesSlide" Target="../notesSlides/notesSlide7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image" Target="../media/image29.png"  /><Relationship Id="rId2" Type="http://schemas.openxmlformats.org/officeDocument/2006/relationships/slideLayout" Target="../slideLayouts/slideLayout9.xml"  /><Relationship Id="rId3" Type="http://schemas.openxmlformats.org/officeDocument/2006/relationships/notesSlide" Target="../notesSlides/notesSlide8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image" Target="../media/image30.png"  /><Relationship Id="rId2" Type="http://schemas.openxmlformats.org/officeDocument/2006/relationships/image" Target="../media/image31.png"  /><Relationship Id="rId3" Type="http://schemas.openxmlformats.org/officeDocument/2006/relationships/slideLayout" Target="../slideLayouts/slideLayout10.xml"  /><Relationship Id="rId4" Type="http://schemas.openxmlformats.org/officeDocument/2006/relationships/notesSlide" Target="../notesSlides/notesSlide9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5414" y="474821"/>
            <a:ext cx="13719572" cy="208121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1600"/>
              </a:lnSpc>
              <a:buNone/>
              <a:defRPr/>
            </a:pPr>
            <a:endParaRPr lang="en-US" sz="100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364476" y="593288"/>
            <a:ext cx="7901447" cy="70430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9023" y="596384"/>
            <a:ext cx="5103257" cy="637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실시간 대시보드</a:t>
            </a:r>
            <a:endParaRPr lang="en-US" sz="4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023" y="1803440"/>
            <a:ext cx="6291620" cy="519219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9023" y="7239595"/>
            <a:ext cx="629162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각 해안의 실시간 위험 정도를 알려주는 기능 구현</a:t>
            </a:r>
            <a:endParaRPr lang="en-US" sz="17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7377" y="1803440"/>
            <a:ext cx="5977890" cy="3388757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7377" y="5436156"/>
            <a:ext cx="6291620" cy="1825347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587377" y="7505462"/>
            <a:ext cx="629162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endParaRPr lang="en-US" sz="17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67032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실시간 출항 금지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2002512"/>
            <a:ext cx="6185535" cy="419111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4" y="6462832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각 해안의 출항 금지를 알려주는 기능 구현</a:t>
            </a:r>
            <a:endParaRPr lang="en-US" sz="18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4761" y="2002512"/>
            <a:ext cx="6185535" cy="3506510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761" y="5778222"/>
            <a:ext cx="6183154" cy="151185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8862" y="32908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3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</a:rPr>
              <a:t>주요 기능: AI 예측 모델</a:t>
            </a:r>
            <a:endParaRPr lang="en-US" sz="320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18862" y="1339215"/>
            <a:ext cx="6896338" cy="47875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38520" y="2022574"/>
            <a:ext cx="1408033" cy="175974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1350"/>
              </a:lnSpc>
              <a:buNone/>
              <a:defRPr/>
            </a:pPr>
            <a:r>
              <a:rPr lang="en-US" sz="21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</a:rPr>
              <a:t>데이터 수집</a:t>
            </a:r>
            <a:endParaRPr lang="en-US" sz="2100"/>
          </a:p>
        </p:txBody>
      </p:sp>
      <p:sp>
        <p:nvSpPr>
          <p:cNvPr id="5" name="Text 2"/>
          <p:cNvSpPr/>
          <p:nvPr/>
        </p:nvSpPr>
        <p:spPr>
          <a:xfrm>
            <a:off x="658177" y="2379345"/>
            <a:ext cx="6657023" cy="19145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1500"/>
              </a:lnSpc>
              <a:buNone/>
              <a:defRPr/>
            </a:pPr>
            <a:r>
              <a:rPr lang="en-US" sz="19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바다 누리 사이트의 달 별 데이터</a:t>
            </a:r>
            <a:endParaRPr lang="en-US" sz="190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18862" y="4376879"/>
            <a:ext cx="6896338" cy="4787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2566" y="4998806"/>
            <a:ext cx="1408033" cy="175974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1350"/>
              </a:lnSpc>
              <a:buNone/>
              <a:defRPr/>
            </a:pPr>
            <a:r>
              <a:rPr lang="en-US" sz="21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</a:rPr>
              <a:t>전처리 및 분석</a:t>
            </a:r>
            <a:endParaRPr lang="en-US" sz="2100"/>
          </a:p>
        </p:txBody>
      </p:sp>
      <p:sp>
        <p:nvSpPr>
          <p:cNvPr id="8" name="Text 4"/>
          <p:cNvSpPr/>
          <p:nvPr/>
        </p:nvSpPr>
        <p:spPr>
          <a:xfrm>
            <a:off x="658177" y="5328890"/>
            <a:ext cx="6657023" cy="19145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1500"/>
              </a:lnSpc>
              <a:buNone/>
              <a:defRPr/>
            </a:pPr>
            <a:r>
              <a:rPr lang="en-US" sz="19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데이터 정규화,  제거, 특성 추출 및 가공</a:t>
            </a:r>
            <a:endParaRPr lang="en-US" sz="190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418862" y="2760819"/>
            <a:ext cx="6896338" cy="47875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38520" y="3559135"/>
            <a:ext cx="1408033" cy="175974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1350"/>
              </a:lnSpc>
              <a:buNone/>
              <a:defRPr/>
            </a:pPr>
            <a:r>
              <a:rPr lang="en-US" sz="21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</a:rPr>
              <a:t>딥러닝 모델</a:t>
            </a:r>
            <a:endParaRPr lang="en-US" sz="2100"/>
          </a:p>
        </p:txBody>
      </p:sp>
      <p:sp>
        <p:nvSpPr>
          <p:cNvPr id="11" name="Text 6"/>
          <p:cNvSpPr/>
          <p:nvPr/>
        </p:nvSpPr>
        <p:spPr>
          <a:xfrm>
            <a:off x="658177" y="3923347"/>
            <a:ext cx="6657023" cy="19145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1500"/>
              </a:lnSpc>
              <a:buNone/>
              <a:defRPr/>
            </a:pPr>
            <a:r>
              <a:rPr lang="en-US" sz="19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LSTM 네트워크 기반 시계열 예측 모델 적용</a:t>
            </a:r>
            <a:endParaRPr lang="en-US" sz="190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418862" y="5773936"/>
            <a:ext cx="6896338" cy="47875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538520" y="6414797"/>
            <a:ext cx="1408033" cy="175974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1350"/>
              </a:lnSpc>
              <a:buNone/>
              <a:defRPr/>
            </a:pPr>
            <a:r>
              <a:rPr lang="en-US" sz="21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</a:rPr>
              <a:t>결과 시각화</a:t>
            </a:r>
            <a:endParaRPr lang="en-US" sz="2100"/>
          </a:p>
        </p:txBody>
      </p:sp>
      <p:sp>
        <p:nvSpPr>
          <p:cNvPr id="14" name="Text 8"/>
          <p:cNvSpPr/>
          <p:nvPr/>
        </p:nvSpPr>
        <p:spPr>
          <a:xfrm>
            <a:off x="658177" y="6803676"/>
            <a:ext cx="6657023" cy="19145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1500"/>
              </a:lnSpc>
              <a:buNone/>
              <a:defRPr/>
            </a:pPr>
            <a:r>
              <a:rPr lang="en-US" sz="19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예측된 풍속, 유속, 조위, 기압 데이터 제공</a:t>
            </a:r>
            <a:endParaRPr lang="en-US" sz="1900"/>
          </a:p>
        </p:txBody>
      </p:sp>
      <p:sp>
        <p:nvSpPr>
          <p:cNvPr id="15" name="Shape 9"/>
          <p:cNvSpPr/>
          <p:nvPr/>
        </p:nvSpPr>
        <p:spPr>
          <a:xfrm>
            <a:off x="7645635" y="547872"/>
            <a:ext cx="6589422" cy="7133855"/>
          </a:xfrm>
          <a:prstGeom prst="roundRect">
            <a:avLst>
              <a:gd name="adj" fmla="val 2408"/>
            </a:avLst>
          </a:prstGeom>
          <a:solidFill>
            <a:srgbClr val="cfd6fc"/>
          </a:solidFill>
          <a:ln/>
        </p:spPr>
        <p:txBody>
          <a:bodyPr anchor="ctr"/>
          <a:p>
            <a:pPr algn="ctr">
              <a:defRPr/>
            </a:pPr>
            <a:endParaRPr lang="ko-KR" altLang="en-US"/>
          </a:p>
        </p:txBody>
      </p:sp>
      <p:sp>
        <p:nvSpPr>
          <p:cNvPr id="17" name="Text 11"/>
          <p:cNvSpPr/>
          <p:nvPr/>
        </p:nvSpPr>
        <p:spPr>
          <a:xfrm>
            <a:off x="532567" y="3399234"/>
            <a:ext cx="9194350" cy="4505431"/>
          </a:xfrm>
          <a:prstGeom prst="rect">
            <a:avLst/>
          </a:prstGeom>
          <a:noFill/>
          <a:ln/>
        </p:spPr>
        <p:txBody>
          <a:bodyPr wrap="square" lIns="0" tIns="0" rIns="0" bIns="0" anchor="t"/>
          <a:lstStyle/>
          <a:p>
            <a:pPr marL="0" indent="0" algn="l">
              <a:lnSpc>
                <a:spcPts val="1500"/>
              </a:lnSpc>
              <a:buNone/>
              <a:defRPr/>
            </a:pPr>
            <a:endParaRPr lang="en-US">
              <a:solidFill>
                <a:srgbClr val="00002e"/>
              </a:solidFill>
              <a:highlight>
                <a:srgbClr val="cfd6fc"/>
              </a:highlight>
              <a:latin typeface="Consolas"/>
              <a:ea typeface="Consolas"/>
              <a:cs typeface="Consolas"/>
            </a:endParaRPr>
          </a:p>
          <a:p>
            <a:pPr marL="0" indent="0" algn="l">
              <a:lnSpc>
                <a:spcPts val="1500"/>
              </a:lnSpc>
              <a:buNone/>
              <a:defRPr/>
            </a:pPr>
            <a:endParaRPr lang="en-US"/>
          </a:p>
        </p:txBody>
      </p:sp>
      <p:sp>
        <p:nvSpPr>
          <p:cNvPr id="18" name=""/>
          <p:cNvSpPr txBox="1"/>
          <p:nvPr/>
        </p:nvSpPr>
        <p:spPr>
          <a:xfrm>
            <a:off x="8332376" y="1339215"/>
            <a:ext cx="2763426" cy="36385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19" name=""/>
          <p:cNvSpPr txBox="1"/>
          <p:nvPr/>
        </p:nvSpPr>
        <p:spPr>
          <a:xfrm>
            <a:off x="7897285" y="2017752"/>
            <a:ext cx="2445924" cy="361592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20" name=""/>
          <p:cNvSpPr txBox="1"/>
          <p:nvPr/>
        </p:nvSpPr>
        <p:spPr>
          <a:xfrm>
            <a:off x="7771460" y="860465"/>
            <a:ext cx="6337771" cy="6279832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sz="1400"/>
              <a:t># 핵심 예측 알고리즘 코드 예시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# ------------------------------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# 시계열 정렬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# ------------------------------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train_df = train_df.sort_values('datetime')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test_df  = test_df.sort_values('datetime')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# ------------------------------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# LSTM 모델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# ------------------------------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model = Sequential()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model.add(LSTM(64, return_sequences=True, input_shape=(seq_length, 1)))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model.add(Dropout(0.2))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model.add(LSTM(32))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model.add(Dropout(0.2))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model.add(Dense(1))</a:t>
            </a:r>
            <a:endParaRPr lang="en-US" altLang="ko-KR" sz="1400"/>
          </a:p>
          <a:p>
            <a:pPr>
              <a:defRPr/>
            </a:pPr>
            <a:endParaRPr lang="en-US" altLang="ko-KR" sz="1400"/>
          </a:p>
          <a:p>
            <a:pPr>
              <a:defRPr/>
            </a:pPr>
            <a:r>
              <a:rPr lang="en-US" altLang="ko-KR" sz="1400"/>
              <a:t># LSTM 모델 예측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y_pred_scaled = model.predict(X_input)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y_pred = scaler.inverse_transform(y_pred_scaled)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# -------------------------------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# 올해 6월 datetime 생성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# -------------------------------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start_this_year = datetime(2025, 6, 1, 0, 0, 0)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n_total_points = len(df_last_june)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date_range_full = pd.date_range(start=start_this_year, periods=n_total_points, freq='10T')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n_predictions = len(y_pred)</a:t>
            </a:r>
            <a:endParaRPr lang="en-US" altLang="ko-KR" sz="1400"/>
          </a:p>
          <a:p>
            <a:pPr>
              <a:defRPr/>
            </a:pPr>
            <a:r>
              <a:rPr lang="en-US" altLang="ko-KR" sz="1400"/>
              <a:t>date_range = date_range_full[seq_length : seq_length + n_predictions]</a:t>
            </a:r>
            <a:endParaRPr lang="en-US" altLang="ko-KR" sz="1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041889" y="473816"/>
            <a:ext cx="10546622" cy="3887735"/>
          </a:xfrm>
          <a:prstGeom prst="rect">
            <a:avLst/>
          </a:prstGeom>
        </p:spPr>
      </p:pic>
      <p:grpSp>
        <p:nvGrpSpPr>
          <p:cNvPr id="8" name=""/>
          <p:cNvGrpSpPr/>
          <p:nvPr/>
        </p:nvGrpSpPr>
        <p:grpSpPr>
          <a:xfrm rot="0">
            <a:off x="2041889" y="5276509"/>
            <a:ext cx="10879837" cy="1938992"/>
            <a:chOff x="7208519" y="2125028"/>
            <a:chExt cx="6591658" cy="1938992"/>
          </a:xfrm>
        </p:grpSpPr>
        <p:sp>
          <p:nvSpPr>
            <p:cNvPr id="3" name="Text 0"/>
            <p:cNvSpPr/>
            <p:nvPr/>
          </p:nvSpPr>
          <p:spPr>
            <a:xfrm>
              <a:off x="7208520" y="2125028"/>
              <a:ext cx="6591657" cy="383024"/>
            </a:xfrm>
            <a:prstGeom prst="rect">
              <a:avLst/>
            </a:prstGeom>
            <a:noFill/>
            <a:ln/>
          </p:spPr>
          <p:txBody>
            <a:bodyPr wrap="none" lIns="0" tIns="0" rIns="0" bIns="0" anchor="t"/>
            <a:lstStyle/>
            <a:p>
              <a:pPr marL="0" indent="0" algn="l">
                <a:lnSpc>
                  <a:spcPts val="3000"/>
                </a:lnSpc>
                <a:buNone/>
                <a:defRPr/>
              </a:pPr>
              <a:r>
                <a:rPr lang="en-US" sz="1850">
                  <a:solidFill>
                    <a:srgbClr val="00002e"/>
                  </a:solidFill>
                  <a:latin typeface="PT Sans"/>
                  <a:ea typeface="PT Sans"/>
                  <a:cs typeface="PT Sans"/>
                </a:rPr>
                <a:t>Test MAE: 9.28 (예측이 실제값과 평균적으로 얼마나 차이나는지)</a:t>
              </a:r>
              <a:endParaRPr lang="en-US" sz="1850"/>
            </a:p>
          </p:txBody>
        </p:sp>
        <p:sp>
          <p:nvSpPr>
            <p:cNvPr id="4" name="Text 1"/>
            <p:cNvSpPr/>
            <p:nvPr/>
          </p:nvSpPr>
          <p:spPr>
            <a:xfrm>
              <a:off x="7208519" y="2723436"/>
              <a:ext cx="6591657" cy="574536"/>
            </a:xfrm>
            <a:prstGeom prst="rect">
              <a:avLst/>
            </a:prstGeom>
            <a:noFill/>
            <a:ln/>
          </p:spPr>
          <p:txBody>
            <a:bodyPr wrap="square" lIns="0" tIns="0" rIns="0" bIns="0" anchor="t"/>
            <a:lstStyle/>
            <a:p>
              <a:pPr marL="0" indent="0" algn="l">
                <a:lnSpc>
                  <a:spcPts val="3000"/>
                </a:lnSpc>
                <a:buNone/>
                <a:defRPr/>
              </a:pPr>
              <a:r>
                <a:rPr lang="en-US" sz="1850">
                  <a:solidFill>
                    <a:srgbClr val="00002e"/>
                  </a:solidFill>
                  <a:latin typeface="PT Sans"/>
                  <a:ea typeface="PT Sans"/>
                  <a:cs typeface="PT Sans"/>
                </a:rPr>
                <a:t>Test MAPE: 8.32% (예측값이 실제값에서 평균적으로 몇 % 오차가 나는지)</a:t>
              </a:r>
              <a:endParaRPr lang="en-US" sz="1850"/>
            </a:p>
          </p:txBody>
        </p:sp>
        <p:sp>
          <p:nvSpPr>
            <p:cNvPr id="5" name="Text 2"/>
            <p:cNvSpPr/>
            <p:nvPr/>
          </p:nvSpPr>
          <p:spPr>
            <a:xfrm>
              <a:off x="7208521" y="3297972"/>
              <a:ext cx="6591657" cy="766048"/>
            </a:xfrm>
            <a:prstGeom prst="rect">
              <a:avLst/>
            </a:prstGeom>
            <a:noFill/>
            <a:ln/>
          </p:spPr>
          <p:txBody>
            <a:bodyPr wrap="square" lIns="0" tIns="0" rIns="0" bIns="0" anchor="t"/>
            <a:lstStyle/>
            <a:p>
              <a:pPr marL="0" indent="0" algn="l">
                <a:lnSpc>
                  <a:spcPts val="3000"/>
                </a:lnSpc>
                <a:buNone/>
                <a:defRPr/>
              </a:pPr>
              <a:r>
                <a:rPr lang="en-US" sz="1850">
                  <a:solidFill>
                    <a:srgbClr val="00002e"/>
                  </a:solidFill>
                  <a:latin typeface="PT Sans"/>
                  <a:ea typeface="PT Sans"/>
                  <a:cs typeface="PT Sans"/>
                </a:rPr>
                <a:t>그래프는 실제값(Actual)과 예측값(Predicted)이 매우 유사하게 나타나, 모델의 높은 예측 정확도를 확인할 수 있습니다.</a:t>
              </a:r>
              <a:endParaRPr lang="en-US" sz="1850"/>
            </a:p>
          </p:txBody>
        </p:sp>
      </p:grpSp>
      <p:sp>
        <p:nvSpPr>
          <p:cNvPr id="7" name="Text 4"/>
          <p:cNvSpPr/>
          <p:nvPr/>
        </p:nvSpPr>
        <p:spPr>
          <a:xfrm>
            <a:off x="5088696" y="4514420"/>
            <a:ext cx="4453007" cy="383024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3000"/>
              </a:lnSpc>
              <a:buNone/>
              <a:defRPr/>
            </a:pPr>
            <a:r>
              <a:rPr lang="en-US" sz="14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테스트 데이터의 실제값과 LSTM 예측값을 비교한 그래프</a:t>
            </a:r>
            <a:endParaRPr lang="en-US" sz="1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2"/>
          <p:cNvSpPr/>
          <p:nvPr/>
        </p:nvSpPr>
        <p:spPr>
          <a:xfrm>
            <a:off x="3428762" y="3689866"/>
            <a:ext cx="7772757" cy="971550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ctr">
              <a:lnSpc>
                <a:spcPts val="7650"/>
              </a:lnSpc>
              <a:buNone/>
              <a:defRPr/>
            </a:pPr>
            <a:r>
              <a:rPr lang="ko-KR" altLang="en-US" sz="61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</a:rPr>
              <a:t>시 연</a:t>
            </a:r>
            <a:endParaRPr lang="ko-KR" altLang="en-US" sz="6100">
              <a:solidFill>
                <a:srgbClr val="00002e"/>
              </a:solidFill>
              <a:latin typeface="Nunito Semi Bold"/>
              <a:ea typeface="Nunito Semi Bold"/>
              <a:cs typeface="Nunito Semi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3700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3" name="Text 1"/>
          <p:cNvSpPr/>
          <p:nvPr/>
        </p:nvSpPr>
        <p:spPr>
          <a:xfrm>
            <a:off x="3428762" y="2359343"/>
            <a:ext cx="7772757" cy="971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650"/>
              </a:lnSpc>
              <a:buNone/>
            </a:pPr>
            <a:r>
              <a:rPr lang="en-US" sz="6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</a:t>
            </a:r>
            <a:endParaRPr lang="en-US" sz="6100" dirty="0"/>
          </a:p>
        </p:txBody>
      </p:sp>
      <p:sp>
        <p:nvSpPr>
          <p:cNvPr id="4" name="Text 2"/>
          <p:cNvSpPr/>
          <p:nvPr/>
        </p:nvSpPr>
        <p:spPr>
          <a:xfrm>
            <a:off x="3428762" y="3689866"/>
            <a:ext cx="7772757" cy="971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650"/>
              </a:lnSpc>
              <a:buNone/>
            </a:pPr>
            <a:r>
              <a:rPr lang="en-US" sz="6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Q&amp;A</a:t>
            </a:r>
            <a:endParaRPr lang="en-US" sz="6100" dirty="0"/>
          </a:p>
        </p:txBody>
      </p:sp>
      <p:sp>
        <p:nvSpPr>
          <p:cNvPr id="5" name="Text 3"/>
          <p:cNvSpPr/>
          <p:nvPr/>
        </p:nvSpPr>
        <p:spPr>
          <a:xfrm>
            <a:off x="837724" y="502038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67261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632483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47173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5500"/>
              </a:lnSpc>
              <a:buNone/>
              <a:defRPr/>
            </a:pPr>
            <a:r>
              <a:rPr lang="en-US" sz="44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</a:rPr>
              <a:t>프로젝트 개요</a:t>
            </a:r>
            <a:endParaRPr lang="en-US" sz="4400"/>
          </a:p>
        </p:txBody>
      </p:sp>
      <p:sp>
        <p:nvSpPr>
          <p:cNvPr id="4" name="Shape 1"/>
          <p:cNvSpPr/>
          <p:nvPr/>
        </p:nvSpPr>
        <p:spPr>
          <a:xfrm>
            <a:off x="837724" y="3296722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 anchor="ctr"/>
          <a:p>
            <a:pPr algn="ctr">
              <a:defRPr/>
            </a:pPr>
            <a:endParaRPr lang="ko-KR" altLang="en-US"/>
          </a:p>
        </p:txBody>
      </p:sp>
      <p:sp>
        <p:nvSpPr>
          <p:cNvPr id="5" name="Text 2"/>
          <p:cNvSpPr/>
          <p:nvPr/>
        </p:nvSpPr>
        <p:spPr>
          <a:xfrm>
            <a:off x="1615559" y="337899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</a:rPr>
              <a:t>프로젝트명: 출항가드</a:t>
            </a:r>
            <a:endParaRPr lang="en-US" sz="2200"/>
          </a:p>
        </p:txBody>
      </p:sp>
      <p:sp>
        <p:nvSpPr>
          <p:cNvPr id="6" name="Text 3"/>
          <p:cNvSpPr/>
          <p:nvPr/>
        </p:nvSpPr>
        <p:spPr>
          <a:xfrm>
            <a:off x="1615559" y="3874532"/>
            <a:ext cx="8519517" cy="383024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3000"/>
              </a:lnSpc>
              <a:buNone/>
              <a:defRPr/>
            </a:pPr>
            <a:r>
              <a:rPr lang="en-US" sz="185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해양 관측 데이터를 기반으로 출항 여부 판단</a:t>
            </a:r>
            <a:endParaRPr lang="en-US" sz="1850"/>
          </a:p>
        </p:txBody>
      </p:sp>
      <p:sp>
        <p:nvSpPr>
          <p:cNvPr id="10" name="Shape 7"/>
          <p:cNvSpPr/>
          <p:nvPr/>
        </p:nvSpPr>
        <p:spPr>
          <a:xfrm>
            <a:off x="837724" y="4870966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  <p:txBody>
          <a:bodyPr anchor="ctr"/>
          <a:p>
            <a:pPr algn="ctr">
              <a:defRPr/>
            </a:pPr>
            <a:endParaRPr lang="ko-KR" altLang="en-US"/>
          </a:p>
        </p:txBody>
      </p:sp>
      <p:sp>
        <p:nvSpPr>
          <p:cNvPr id="11" name="Text 8"/>
          <p:cNvSpPr/>
          <p:nvPr/>
        </p:nvSpPr>
        <p:spPr>
          <a:xfrm>
            <a:off x="1615559" y="495323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750"/>
              </a:lnSpc>
              <a:buNone/>
              <a:defRPr/>
            </a:pPr>
            <a:r>
              <a:rPr lang="en-US"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</a:rPr>
              <a:t>프로젝트 목표</a:t>
            </a:r>
            <a:endParaRPr lang="en-US" sz="2200"/>
          </a:p>
        </p:txBody>
      </p:sp>
      <p:sp>
        <p:nvSpPr>
          <p:cNvPr id="12" name="Text 9"/>
          <p:cNvSpPr/>
          <p:nvPr/>
        </p:nvSpPr>
        <p:spPr>
          <a:xfrm>
            <a:off x="1615559" y="5448776"/>
            <a:ext cx="8519517" cy="766048"/>
          </a:xfrm>
          <a:prstGeom prst="rect">
            <a:avLst/>
          </a:prstGeom>
          <a:noFill/>
          <a:ln/>
        </p:spPr>
        <p:txBody>
          <a:bodyPr wrap="square" lIns="0" tIns="0" rIns="0" bIns="0" anchor="t"/>
          <a:lstStyle/>
          <a:p>
            <a:pPr marL="0" indent="0" algn="l">
              <a:lnSpc>
                <a:spcPts val="3000"/>
              </a:lnSpc>
              <a:buNone/>
              <a:defRPr/>
            </a:pPr>
            <a:r>
              <a:rPr lang="en-US" sz="185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어업 종사자들에게 실시간 해양 기상과 이상 상황을 분석·제공하여, 안전하고 효율적인 조업 결정을 지원하는 웹 서비스 개발</a:t>
            </a:r>
            <a:endParaRPr lang="en-US" sz="18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2929" y="450175"/>
            <a:ext cx="3852029" cy="481370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3750"/>
              </a:lnSpc>
              <a:buNone/>
              <a:defRPr/>
            </a:pPr>
            <a:r>
              <a:rPr lang="en-US" sz="30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</a:rPr>
              <a:t>팀원 소개</a:t>
            </a:r>
            <a:endParaRPr lang="en-US" sz="300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2929" y="1177052"/>
            <a:ext cx="491133" cy="49113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2929" y="1872734"/>
            <a:ext cx="1925955" cy="240744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1850"/>
              </a:lnSpc>
              <a:buNone/>
              <a:defRPr/>
            </a:pPr>
            <a:r>
              <a:rPr lang="en-US" sz="19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</a:rPr>
              <a:t>김영진</a:t>
            </a:r>
            <a:endParaRPr lang="en-US" sz="1900"/>
          </a:p>
        </p:txBody>
      </p:sp>
      <p:sp>
        <p:nvSpPr>
          <p:cNvPr id="5" name="Text 2"/>
          <p:cNvSpPr/>
          <p:nvPr/>
        </p:nvSpPr>
        <p:spPr>
          <a:xfrm>
            <a:off x="572929" y="2211705"/>
            <a:ext cx="4358402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팀장</a:t>
            </a:r>
            <a:endParaRPr lang="en-US" sz="1600"/>
          </a:p>
        </p:txBody>
      </p:sp>
      <p:sp>
        <p:nvSpPr>
          <p:cNvPr id="6" name="Text 3"/>
          <p:cNvSpPr/>
          <p:nvPr/>
        </p:nvSpPr>
        <p:spPr>
          <a:xfrm>
            <a:off x="572929" y="2571869"/>
            <a:ext cx="4358402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프로젝트 총괄, OpenAPI 연동</a:t>
            </a:r>
            <a:endParaRPr lang="en-US" sz="1600"/>
          </a:p>
        </p:txBody>
      </p:sp>
      <p:sp>
        <p:nvSpPr>
          <p:cNvPr id="7" name="Text 4"/>
          <p:cNvSpPr/>
          <p:nvPr/>
        </p:nvSpPr>
        <p:spPr>
          <a:xfrm>
            <a:off x="572929" y="2932033"/>
            <a:ext cx="4358402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실시간 지도 구현</a:t>
            </a:r>
            <a:endParaRPr lang="en-US" sz="1600"/>
          </a:p>
        </p:txBody>
      </p:sp>
      <p:sp>
        <p:nvSpPr>
          <p:cNvPr id="8" name="Text 5"/>
          <p:cNvSpPr/>
          <p:nvPr/>
        </p:nvSpPr>
        <p:spPr>
          <a:xfrm>
            <a:off x="572929" y="3292197"/>
            <a:ext cx="4358402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실시간 대시보드</a:t>
            </a:r>
            <a:endParaRPr lang="en-US" sz="1600"/>
          </a:p>
        </p:txBody>
      </p:sp>
      <p:sp>
        <p:nvSpPr>
          <p:cNvPr id="9" name="Text 6"/>
          <p:cNvSpPr/>
          <p:nvPr/>
        </p:nvSpPr>
        <p:spPr>
          <a:xfrm>
            <a:off x="572929" y="3652361"/>
            <a:ext cx="4358402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출항 금지 알림</a:t>
            </a:r>
            <a:endParaRPr lang="en-US" sz="1600"/>
          </a:p>
        </p:txBody>
      </p:sp>
      <p:sp>
        <p:nvSpPr>
          <p:cNvPr id="10" name="Text 7"/>
          <p:cNvSpPr/>
          <p:nvPr/>
        </p:nvSpPr>
        <p:spPr>
          <a:xfrm>
            <a:off x="572929" y="4012525"/>
            <a:ext cx="4358402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데이터 예측 시각화</a:t>
            </a:r>
            <a:endParaRPr lang="en-US" sz="1600"/>
          </a:p>
        </p:txBody>
      </p:sp>
      <p:sp>
        <p:nvSpPr>
          <p:cNvPr id="11" name="Text 8"/>
          <p:cNvSpPr/>
          <p:nvPr/>
        </p:nvSpPr>
        <p:spPr>
          <a:xfrm>
            <a:off x="572929" y="4372689"/>
            <a:ext cx="4358402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endParaRPr lang="en-US" sz="1600"/>
          </a:p>
        </p:txBody>
      </p:sp>
      <p:sp>
        <p:nvSpPr>
          <p:cNvPr id="12" name="Text 9"/>
          <p:cNvSpPr/>
          <p:nvPr/>
        </p:nvSpPr>
        <p:spPr>
          <a:xfrm>
            <a:off x="572929" y="4732853"/>
            <a:ext cx="4358402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endParaRPr lang="en-US" sz="1600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135880" y="1177052"/>
            <a:ext cx="491133" cy="491133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5135880" y="1872734"/>
            <a:ext cx="1925955" cy="240744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1850"/>
              </a:lnSpc>
              <a:buNone/>
              <a:defRPr/>
            </a:pPr>
            <a:r>
              <a:rPr lang="en-US" sz="19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</a:rPr>
              <a:t>김수림</a:t>
            </a:r>
            <a:endParaRPr lang="en-US" sz="1900"/>
          </a:p>
        </p:txBody>
      </p:sp>
      <p:sp>
        <p:nvSpPr>
          <p:cNvPr id="15" name="Text 11"/>
          <p:cNvSpPr/>
          <p:nvPr/>
        </p:nvSpPr>
        <p:spPr>
          <a:xfrm>
            <a:off x="5135880" y="2211705"/>
            <a:ext cx="4358521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부팀장</a:t>
            </a:r>
            <a:endParaRPr lang="en-US" sz="1600"/>
          </a:p>
        </p:txBody>
      </p:sp>
      <p:sp>
        <p:nvSpPr>
          <p:cNvPr id="16" name="Text 12"/>
          <p:cNvSpPr/>
          <p:nvPr/>
        </p:nvSpPr>
        <p:spPr>
          <a:xfrm>
            <a:off x="5135880" y="2571869"/>
            <a:ext cx="4358521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기획 및 설계</a:t>
            </a:r>
            <a:endParaRPr lang="en-US" sz="1600"/>
          </a:p>
        </p:txBody>
      </p:sp>
      <p:sp>
        <p:nvSpPr>
          <p:cNvPr id="17" name="Text 13"/>
          <p:cNvSpPr/>
          <p:nvPr/>
        </p:nvSpPr>
        <p:spPr>
          <a:xfrm>
            <a:off x="5135880" y="2932033"/>
            <a:ext cx="4358521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실시간 그래프 구현</a:t>
            </a:r>
            <a:endParaRPr lang="en-US" sz="1600"/>
          </a:p>
        </p:txBody>
      </p:sp>
      <p:sp>
        <p:nvSpPr>
          <p:cNvPr id="18" name="Text 14"/>
          <p:cNvSpPr/>
          <p:nvPr/>
        </p:nvSpPr>
        <p:spPr>
          <a:xfrm>
            <a:off x="5135880" y="3292197"/>
            <a:ext cx="4358521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데이터 딥러닝</a:t>
            </a:r>
            <a:endParaRPr lang="en-US" sz="1600"/>
          </a:p>
        </p:txBody>
      </p:sp>
      <p:sp>
        <p:nvSpPr>
          <p:cNvPr id="19" name="Text 15"/>
          <p:cNvSpPr/>
          <p:nvPr/>
        </p:nvSpPr>
        <p:spPr>
          <a:xfrm>
            <a:off x="5135880" y="3652361"/>
            <a:ext cx="4358521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데이터 예측 시각화 </a:t>
            </a:r>
            <a:endParaRPr lang="en-US" sz="1600"/>
          </a:p>
        </p:txBody>
      </p:sp>
      <p:sp>
        <p:nvSpPr>
          <p:cNvPr id="20" name="Text 16"/>
          <p:cNvSpPr/>
          <p:nvPr/>
        </p:nvSpPr>
        <p:spPr>
          <a:xfrm>
            <a:off x="5135880" y="4012525"/>
            <a:ext cx="4358521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endParaRPr lang="en-US" sz="1600"/>
          </a:p>
        </p:txBody>
      </p:sp>
      <p:pic>
        <p:nvPicPr>
          <p:cNvPr id="21" name="Image 2" descr="preencoded.png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9698950" y="1177052"/>
            <a:ext cx="491133" cy="491133"/>
          </a:xfrm>
          <a:prstGeom prst="rect">
            <a:avLst/>
          </a:prstGeom>
        </p:spPr>
      </p:pic>
      <p:sp>
        <p:nvSpPr>
          <p:cNvPr id="22" name="Text 17"/>
          <p:cNvSpPr/>
          <p:nvPr/>
        </p:nvSpPr>
        <p:spPr>
          <a:xfrm>
            <a:off x="9698950" y="1872734"/>
            <a:ext cx="1925955" cy="240744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1850"/>
              </a:lnSpc>
              <a:buNone/>
              <a:defRPr/>
            </a:pPr>
            <a:r>
              <a:rPr lang="en-US" sz="19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</a:rPr>
              <a:t>이창우</a:t>
            </a:r>
            <a:endParaRPr lang="en-US" sz="1900"/>
          </a:p>
        </p:txBody>
      </p:sp>
      <p:sp>
        <p:nvSpPr>
          <p:cNvPr id="23" name="Text 18"/>
          <p:cNvSpPr/>
          <p:nvPr/>
        </p:nvSpPr>
        <p:spPr>
          <a:xfrm>
            <a:off x="9698950" y="2211705"/>
            <a:ext cx="4358402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팀원</a:t>
            </a:r>
            <a:endParaRPr lang="en-US" sz="1600"/>
          </a:p>
        </p:txBody>
      </p:sp>
      <p:sp>
        <p:nvSpPr>
          <p:cNvPr id="24" name="Text 19"/>
          <p:cNvSpPr/>
          <p:nvPr/>
        </p:nvSpPr>
        <p:spPr>
          <a:xfrm>
            <a:off x="9698950" y="2571869"/>
            <a:ext cx="4358402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웹 프론트</a:t>
            </a:r>
            <a:endParaRPr lang="en-US" sz="1600"/>
          </a:p>
        </p:txBody>
      </p:sp>
      <p:sp>
        <p:nvSpPr>
          <p:cNvPr id="25" name="Text 20"/>
          <p:cNvSpPr/>
          <p:nvPr/>
        </p:nvSpPr>
        <p:spPr>
          <a:xfrm>
            <a:off x="9698950" y="2932033"/>
            <a:ext cx="4358402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데이터 딥러닝</a:t>
            </a:r>
            <a:endParaRPr lang="en-US" sz="1600"/>
          </a:p>
        </p:txBody>
      </p:sp>
      <p:sp>
        <p:nvSpPr>
          <p:cNvPr id="26" name="Text 21"/>
          <p:cNvSpPr/>
          <p:nvPr/>
        </p:nvSpPr>
        <p:spPr>
          <a:xfrm>
            <a:off x="9698950" y="3292197"/>
            <a:ext cx="4358402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데이터 가공</a:t>
            </a:r>
            <a:endParaRPr lang="en-US" sz="1600"/>
          </a:p>
        </p:txBody>
      </p:sp>
      <p:sp>
        <p:nvSpPr>
          <p:cNvPr id="27" name="Text 22"/>
          <p:cNvSpPr/>
          <p:nvPr/>
        </p:nvSpPr>
        <p:spPr>
          <a:xfrm>
            <a:off x="9698950" y="3652361"/>
            <a:ext cx="4358402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데이터 예측 시각화 </a:t>
            </a:r>
            <a:endParaRPr lang="en-US" sz="1600"/>
          </a:p>
        </p:txBody>
      </p:sp>
      <p:pic>
        <p:nvPicPr>
          <p:cNvPr id="28" name="Image 3" descr="preencoded.png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572929" y="5032534"/>
            <a:ext cx="491133" cy="491133"/>
          </a:xfrm>
          <a:prstGeom prst="rect">
            <a:avLst/>
          </a:prstGeom>
        </p:spPr>
      </p:pic>
      <p:sp>
        <p:nvSpPr>
          <p:cNvPr id="29" name="Text 23"/>
          <p:cNvSpPr/>
          <p:nvPr/>
        </p:nvSpPr>
        <p:spPr>
          <a:xfrm>
            <a:off x="572929" y="5728216"/>
            <a:ext cx="1925955" cy="240744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1850"/>
              </a:lnSpc>
              <a:buNone/>
              <a:defRPr/>
            </a:pPr>
            <a:r>
              <a:rPr lang="en-US" sz="19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</a:rPr>
              <a:t>박한수</a:t>
            </a:r>
            <a:endParaRPr lang="en-US" sz="1900"/>
          </a:p>
        </p:txBody>
      </p:sp>
      <p:sp>
        <p:nvSpPr>
          <p:cNvPr id="30" name="Text 24"/>
          <p:cNvSpPr/>
          <p:nvPr/>
        </p:nvSpPr>
        <p:spPr>
          <a:xfrm>
            <a:off x="572929" y="6067187"/>
            <a:ext cx="4358402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팀원</a:t>
            </a:r>
            <a:endParaRPr lang="en-US" sz="1600"/>
          </a:p>
        </p:txBody>
      </p:sp>
      <p:sp>
        <p:nvSpPr>
          <p:cNvPr id="31" name="Text 25"/>
          <p:cNvSpPr/>
          <p:nvPr/>
        </p:nvSpPr>
        <p:spPr>
          <a:xfrm>
            <a:off x="572929" y="6427351"/>
            <a:ext cx="4358402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웹 프론트</a:t>
            </a:r>
            <a:endParaRPr lang="en-US" sz="1600"/>
          </a:p>
        </p:txBody>
      </p:sp>
      <p:sp>
        <p:nvSpPr>
          <p:cNvPr id="32" name="Text 26"/>
          <p:cNvSpPr/>
          <p:nvPr/>
        </p:nvSpPr>
        <p:spPr>
          <a:xfrm>
            <a:off x="572929" y="6787515"/>
            <a:ext cx="4358402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데이터 가공</a:t>
            </a:r>
            <a:endParaRPr lang="en-US" sz="1600"/>
          </a:p>
        </p:txBody>
      </p:sp>
      <p:sp>
        <p:nvSpPr>
          <p:cNvPr id="33" name="Text 27"/>
          <p:cNvSpPr/>
          <p:nvPr/>
        </p:nvSpPr>
        <p:spPr>
          <a:xfrm>
            <a:off x="572929" y="7147679"/>
            <a:ext cx="4358402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실시간 파이차트 구현</a:t>
            </a:r>
            <a:endParaRPr lang="en-US" sz="1600"/>
          </a:p>
        </p:txBody>
      </p:sp>
      <p:pic>
        <p:nvPicPr>
          <p:cNvPr id="34" name="Image 4" descr="preencoded.png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5135880" y="5032534"/>
            <a:ext cx="491133" cy="491133"/>
          </a:xfrm>
          <a:prstGeom prst="rect">
            <a:avLst/>
          </a:prstGeom>
        </p:spPr>
      </p:pic>
      <p:sp>
        <p:nvSpPr>
          <p:cNvPr id="35" name="Text 28"/>
          <p:cNvSpPr/>
          <p:nvPr/>
        </p:nvSpPr>
        <p:spPr>
          <a:xfrm>
            <a:off x="5135880" y="5728216"/>
            <a:ext cx="1925955" cy="240744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1850"/>
              </a:lnSpc>
              <a:buNone/>
              <a:defRPr/>
            </a:pPr>
            <a:r>
              <a:rPr lang="en-US" sz="19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</a:rPr>
              <a:t>구양호</a:t>
            </a:r>
            <a:endParaRPr lang="en-US" sz="1900"/>
          </a:p>
        </p:txBody>
      </p:sp>
      <p:sp>
        <p:nvSpPr>
          <p:cNvPr id="36" name="Text 29"/>
          <p:cNvSpPr/>
          <p:nvPr/>
        </p:nvSpPr>
        <p:spPr>
          <a:xfrm>
            <a:off x="5135880" y="6067187"/>
            <a:ext cx="4358521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팀원</a:t>
            </a:r>
            <a:endParaRPr lang="en-US" sz="1600"/>
          </a:p>
        </p:txBody>
      </p:sp>
      <p:sp>
        <p:nvSpPr>
          <p:cNvPr id="37" name="Text 30"/>
          <p:cNvSpPr/>
          <p:nvPr/>
        </p:nvSpPr>
        <p:spPr>
          <a:xfrm>
            <a:off x="5135880" y="6427351"/>
            <a:ext cx="4358521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데이터 가공</a:t>
            </a:r>
            <a:endParaRPr lang="en-US" sz="1600"/>
          </a:p>
        </p:txBody>
      </p:sp>
      <p:sp>
        <p:nvSpPr>
          <p:cNvPr id="38" name="Text 31"/>
          <p:cNvSpPr/>
          <p:nvPr/>
        </p:nvSpPr>
        <p:spPr>
          <a:xfrm>
            <a:off x="5135880" y="6787515"/>
            <a:ext cx="4358521" cy="261937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2050"/>
              </a:lnSpc>
              <a:buNone/>
              <a:defRPr/>
            </a:pP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실시간 파이차트 구현</a:t>
            </a:r>
            <a:endParaRPr lang="en-US" sz="1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78655" y="645319"/>
            <a:ext cx="5519976" cy="689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사용 기술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8655" y="1687116"/>
            <a:ext cx="586502" cy="58650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78655" y="2566868"/>
            <a:ext cx="2759988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 및 데이터 분석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4478655" y="3052524"/>
            <a:ext cx="4518660" cy="375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50"/>
              </a:lnSpc>
              <a:buSzPct val="100000"/>
              <a:buChar char="•"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Python 3.9</a:t>
            </a:r>
            <a:endParaRPr lang="en-US" sz="1800" dirty="0"/>
          </a:p>
        </p:txBody>
      </p:sp>
      <p:sp>
        <p:nvSpPr>
          <p:cNvPr id="7" name="Text 3"/>
          <p:cNvSpPr/>
          <p:nvPr/>
        </p:nvSpPr>
        <p:spPr>
          <a:xfrm>
            <a:off x="4478655" y="3509843"/>
            <a:ext cx="4518660" cy="375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50"/>
              </a:lnSpc>
              <a:buSzPct val="100000"/>
              <a:buChar char="•"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TensorFlow 2.8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4478655" y="3967163"/>
            <a:ext cx="4518660" cy="375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50"/>
              </a:lnSpc>
              <a:buSzPct val="100000"/>
              <a:buChar char="•"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Pandas 2.2 , NumPy 1.26</a:t>
            </a:r>
            <a:endParaRPr lang="en-US" sz="1800" dirty="0"/>
          </a:p>
        </p:txBody>
      </p:sp>
      <p:sp>
        <p:nvSpPr>
          <p:cNvPr id="9" name="Text 5"/>
          <p:cNvSpPr/>
          <p:nvPr/>
        </p:nvSpPr>
        <p:spPr>
          <a:xfrm>
            <a:off x="4478655" y="4424482"/>
            <a:ext cx="4518660" cy="375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50"/>
              </a:lnSpc>
              <a:buSzPct val="100000"/>
              <a:buChar char="•"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Matplotlib 3.9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4478655" y="4881801"/>
            <a:ext cx="4518660" cy="375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50"/>
              </a:lnSpc>
              <a:buSzPct val="100000"/>
              <a:buChar char="•"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Scikit-learn 1.6</a:t>
            </a:r>
            <a:endParaRPr lang="en-US" sz="180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0566" y="1687116"/>
            <a:ext cx="586502" cy="58650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0566" y="2566868"/>
            <a:ext cx="2759988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프론트엔드</a:t>
            </a:r>
            <a:endParaRPr lang="en-US" sz="2150" dirty="0"/>
          </a:p>
        </p:txBody>
      </p:sp>
      <p:sp>
        <p:nvSpPr>
          <p:cNvPr id="13" name="Text 8"/>
          <p:cNvSpPr/>
          <p:nvPr/>
        </p:nvSpPr>
        <p:spPr>
          <a:xfrm>
            <a:off x="9290566" y="3052524"/>
            <a:ext cx="4518779" cy="375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50"/>
              </a:lnSpc>
              <a:buSzPct val="100000"/>
              <a:buChar char="•"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JavaScript</a:t>
            </a:r>
            <a:endParaRPr lang="en-US" sz="1800" dirty="0"/>
          </a:p>
        </p:txBody>
      </p:sp>
      <p:sp>
        <p:nvSpPr>
          <p:cNvPr id="14" name="Text 9"/>
          <p:cNvSpPr/>
          <p:nvPr/>
        </p:nvSpPr>
        <p:spPr>
          <a:xfrm>
            <a:off x="9290566" y="3509843"/>
            <a:ext cx="4518779" cy="375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50"/>
              </a:lnSpc>
              <a:buSzPct val="100000"/>
              <a:buChar char="•"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HTML5/CSS3</a:t>
            </a:r>
            <a:endParaRPr lang="en-US" sz="1800" dirty="0"/>
          </a:p>
        </p:txBody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8655" y="5843588"/>
            <a:ext cx="586502" cy="586502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4478655" y="6723340"/>
            <a:ext cx="2759988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백엔드 및 인프라</a:t>
            </a:r>
            <a:endParaRPr lang="en-US" sz="2150" dirty="0"/>
          </a:p>
        </p:txBody>
      </p:sp>
      <p:sp>
        <p:nvSpPr>
          <p:cNvPr id="17" name="Text 11"/>
          <p:cNvSpPr/>
          <p:nvPr/>
        </p:nvSpPr>
        <p:spPr>
          <a:xfrm>
            <a:off x="4478655" y="7208996"/>
            <a:ext cx="4518660" cy="375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50"/>
              </a:lnSpc>
              <a:buSzPct val="100000"/>
              <a:buChar char="•"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Flask API 서버</a:t>
            </a:r>
            <a:endParaRPr lang="en-US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11609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사용 데이터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394466"/>
            <a:ext cx="6320909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바다누리 해양정보 실시간 API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2956798"/>
            <a:ext cx="6320909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바다누리 해양정보 과거 데이터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3519130"/>
            <a:ext cx="6320909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조위관측소 : 인천, 여수, 태안, 통영, 후포(울진)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081463"/>
            <a:ext cx="6320909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해양관측부이 : 인천항, 태안항, 통영항, 여수항, 고래불해수욕장(울진)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254109"/>
            <a:ext cx="6320909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(</a:t>
            </a:r>
            <a:pPr algn="l" indent="0" marL="0">
              <a:lnSpc>
                <a:spcPts val="3750"/>
              </a:lnSpc>
              <a:buNone/>
            </a:pPr>
            <a:r>
              <a:rPr lang="en-US" sz="2350" u="sng" dirty="0">
                <a:solidFill>
                  <a:srgbClr val="2D4DF2"/>
                </a:solidFill>
                <a:latin typeface="PT Sans" pitchFamily="34" charset="0"/>
                <a:ea typeface="PT Sans" pitchFamily="34" charset="-122"/>
                <a:cs typeface="PT Sans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https://www.khoa.go.kr/oceangrid/khoa/intro.d</a:t>
            </a:r>
            <a:pPr algn="l"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)</a:t>
            </a:r>
            <a:endParaRPr lang="en-US" sz="2350" dirty="0"/>
          </a:p>
        </p:txBody>
      </p:sp>
      <p:sp>
        <p:nvSpPr>
          <p:cNvPr id="8" name="Text 6"/>
          <p:cNvSpPr/>
          <p:nvPr/>
        </p:nvSpPr>
        <p:spPr>
          <a:xfrm>
            <a:off x="837724" y="5948124"/>
            <a:ext cx="632090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0135" y="2448282"/>
            <a:ext cx="6050042" cy="439602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3673" y="639247"/>
            <a:ext cx="5470327" cy="683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API 데이터 형식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13673" y="1880949"/>
            <a:ext cx="7167801" cy="464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실시간 관측 데이터는 JSON 형식으로 수집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813673" y="2427208"/>
            <a:ext cx="7167801" cy="9298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관측소 명, 위도, 경도, 관측시간, 풍향, 풍속, 기온 수온 등의 정보를 포함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813673" y="3566279"/>
            <a:ext cx="7167801" cy="9298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이 데이터를 기반으로 기상 패턴을 분석하고 예측 모델을 훈련</a:t>
            </a:r>
            <a:endParaRPr lang="en-US" sz="22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80552" y="1933218"/>
            <a:ext cx="4643676" cy="476440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813673" y="7220545"/>
            <a:ext cx="13003054" cy="371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endParaRPr lang="en-US" sz="1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11223"/>
            <a:ext cx="627876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주요 기능: 실시간 대시보드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51352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대시보드 주요 기능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104793"/>
            <a:ext cx="510242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실시간 풍속, 조위 그래프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3571518"/>
            <a:ext cx="510242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실시간 유속 및 풍속, 해수면 높이 그래프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038243"/>
            <a:ext cx="510242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바다 이상 기후 알림 대시보드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4504968"/>
            <a:ext cx="510242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항구 위치 지도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4971693"/>
            <a:ext cx="510242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출항 금지 지역 알림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37724" y="5438418"/>
            <a:ext cx="510242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항구별 상세 이동 버튼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837724" y="6036826"/>
            <a:ext cx="510242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"이상치 탐지 및 실시간 데이터 기반 출항 위험 요소 그래프화, 위험 알림 서비스 제공"</a:t>
            </a:r>
            <a:endParaRPr lang="en-US" sz="18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31650" y="2543413"/>
            <a:ext cx="7268528" cy="3463766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6531650" y="6276380"/>
            <a:ext cx="726852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실시간 바다 기상 대시보드 화면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24997"/>
            <a:ext cx="813042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주요 기능: 각 항구별 상세 대시보드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22730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대시보드 주요 기능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2818567"/>
            <a:ext cx="510242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항구 정보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3285292"/>
            <a:ext cx="510242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캘린더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3752017"/>
            <a:ext cx="510242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요소별 과거·현재·예상 데이터 시각화 그래프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4350425"/>
            <a:ext cx="510242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4948833"/>
            <a:ext cx="510242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"이상치 탐지 및 실시간 데이터 기반 출항 위험 요소 그래프화, 위험 알림 서비스 제공"</a:t>
            </a:r>
            <a:endParaRPr lang="en-US" sz="18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31650" y="2257187"/>
            <a:ext cx="7268528" cy="4179689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6531650" y="6706076"/>
            <a:ext cx="726852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인천항 상세 대시보드 화면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6176" y="656987"/>
            <a:ext cx="5622012" cy="702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실시간 지도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176" y="1986796"/>
            <a:ext cx="6187559" cy="382881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6176" y="6084332"/>
            <a:ext cx="6187559" cy="382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각 해안의 실시간 정보를 지도알려주는 기능 구현</a:t>
            </a:r>
            <a:endParaRPr lang="en-US" sz="18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4285" y="1986796"/>
            <a:ext cx="6187559" cy="473166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614285" y="6987183"/>
            <a:ext cx="6187559" cy="382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431</ep:Words>
  <ep:PresentationFormat>On-screen Show (16:9)</ep:PresentationFormat>
  <ep:Paragraphs>118</ep:Paragraphs>
  <ep:Slides>15</ep:Slides>
  <ep:Notes>14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ep:HeadingPairs>
  <ep:TitlesOfParts>
    <vt:vector size="16" baseType="lpstr"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2025-07-04T03:14:45.000</dcterms:created>
  <cp:lastModifiedBy>kosmo</cp:lastModifiedBy>
  <dcterms:modified xsi:type="dcterms:W3CDTF">2025-07-04T03:31:59.500</dcterms:modified>
  <cp:revision>4</cp:revision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